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66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6DFBA07-3159-441D-966F-C061D4FEB7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D0A230-5652-44B1-8A24-FE7733E656BA}" type="slidenum">
              <a:rPr lang="cs-CZ"/>
              <a:pPr/>
              <a:t>2</a:t>
            </a:fld>
            <a:endParaRPr lang="cs-CZ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A13F7-1698-4B2B-A4C6-CAAA75111A9B}" type="slidenum">
              <a:rPr lang="cs-CZ"/>
              <a:pPr/>
              <a:t>11</a:t>
            </a:fld>
            <a:endParaRPr lang="cs-CZ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84878C-5FA0-4B54-B824-63D1119D41EE}" type="slidenum">
              <a:rPr lang="cs-CZ"/>
              <a:pPr/>
              <a:t>3</a:t>
            </a:fld>
            <a:endParaRPr 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86A31-861A-4F2A-9570-736977DFEDCC}" type="slidenum">
              <a:rPr lang="cs-CZ"/>
              <a:pPr/>
              <a:t>4</a:t>
            </a:fld>
            <a:endParaRPr lang="cs-CZ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F0EC09-4713-49DA-84AB-2E7D59B8F650}" type="slidenum">
              <a:rPr lang="cs-CZ"/>
              <a:pPr/>
              <a:t>5</a:t>
            </a:fld>
            <a:endParaRPr lang="cs-CZ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560C4B-9BCB-46C6-ADD7-C12A62EABADC}" type="slidenum">
              <a:rPr lang="cs-CZ"/>
              <a:pPr/>
              <a:t>6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D27247-09D5-420F-B458-6A2C212C87D1}" type="slidenum">
              <a:rPr lang="cs-CZ"/>
              <a:pPr/>
              <a:t>7</a:t>
            </a:fld>
            <a:endParaRPr lang="cs-CZ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3D9B29-2DAB-4CB1-89EE-40F9C4EE5B1C}" type="slidenum">
              <a:rPr lang="cs-CZ"/>
              <a:pPr/>
              <a:t>8</a:t>
            </a:fld>
            <a:endParaRPr lang="cs-CZ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B815AE-6D14-4F4E-B47E-7F9055EFC9B1}" type="slidenum">
              <a:rPr lang="cs-CZ"/>
              <a:pPr/>
              <a:t>9</a:t>
            </a:fld>
            <a:endParaRPr lang="cs-CZ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C2D920-1385-4BF2-A7CC-D7E79F3A9B02}" type="slidenum">
              <a:rPr lang="cs-CZ"/>
              <a:pPr/>
              <a:t>10</a:t>
            </a:fld>
            <a:endParaRPr lang="cs-CZ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2000">
              <a:latin typeface="Arial" charset="0"/>
              <a:ea typeface="Microsoft YaHei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9D30124-5000-4C80-BB80-A69262EDD6DE}" type="slidenum">
              <a:rPr lang="cs-CZ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cs-CZ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5B1F46-BE67-4B9F-9E41-B2DCA639D1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9C9947-F58B-4D14-B2B7-04AD15B6A5F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F8AA97-5C1A-4318-9DFB-9A42A31240F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9EF50F-83E1-4186-B8F3-5D33900C8A2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3717B7-17F1-4117-BB0A-29A5E83715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A0D3B4-DAFC-44CF-A7DE-5032370E95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2B6697-28BC-4EBA-8601-BA57DFB2581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A6B09D-5B86-4B7A-8A85-281F8160A6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5D86A0-C088-4CA5-A861-C8679A93F21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5A29D4-8049-43F8-BF08-A2976F1FC3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08899-B8AD-4C81-9B2B-35A4539D1C2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9F335E-FBD8-4F36-A4D9-923DFABD16E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294D2B-200D-49AD-AE62-B6BD06F4EF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751DD1-835B-42FF-AB79-87FC1BE350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D23C89-2AE3-4858-A9C7-764D59C421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A97727-56E9-456A-AF48-D8A1FC5A1F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6A9DD-EF0E-4FBE-85FB-B8A4CAADFB6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E9AF22-671F-4EE8-81A8-49892E285FC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3D859F-23C1-417E-9893-1EC375F35F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1291D2-525E-43AF-9418-C0C25ECF51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B2F88F-3D3F-4189-BF13-77C2D714427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192142-7EB1-4482-A871-5E164DBEB3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DD18A069-B248-42F8-A8D5-8F1D7D1DCEA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cs-CZ"/>
              <a:t>14.3.2021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F4FC08B5-E3F7-490A-B7B0-4E545FA2BBA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akokniha.cz/znakokniha_cesky_raj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znakokniha.cz/znakokniha_starepovesti/index.html" TargetMode="External"/><Relationship Id="rId4" Type="http://schemas.openxmlformats.org/officeDocument/2006/relationships/hyperlink" Target="http://www.znakokniha.cz/znakokniha_o_zahrade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biblebezhranic.cz/index.php/o-projekt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>
          <a:xfrm>
            <a:off x="457200" y="571480"/>
            <a:ext cx="8186766" cy="6148408"/>
          </a:xfrm>
        </p:spPr>
        <p:txBody>
          <a:bodyPr/>
          <a:lstStyle/>
          <a:p>
            <a:pPr algn="ctr"/>
            <a:r>
              <a:rPr lang="cs-CZ" sz="3600" dirty="0" smtClean="0"/>
              <a:t>Výuková prezentace ke vzdělávacímu programu</a:t>
            </a:r>
          </a:p>
          <a:p>
            <a:pPr algn="ctr"/>
            <a:r>
              <a:rPr lang="cs-CZ" sz="3600" dirty="0" smtClean="0"/>
              <a:t> s názvem </a:t>
            </a:r>
          </a:p>
          <a:p>
            <a:pPr algn="ctr"/>
            <a:r>
              <a:rPr lang="cs-CZ" sz="3600" dirty="0" smtClean="0"/>
              <a:t> „ </a:t>
            </a:r>
            <a:r>
              <a:rPr lang="cs-CZ" sz="3600" b="1" dirty="0" smtClean="0"/>
              <a:t>Média a informační bezpečnost pro studenty se specifickými vzdělávacími potřebami (neslyšící, osoby se sluchovým postižením)“,</a:t>
            </a:r>
          </a:p>
          <a:p>
            <a:pPr algn="ctr"/>
            <a:r>
              <a:rPr lang="cs-CZ" sz="3600" b="1" dirty="0" smtClean="0"/>
              <a:t>  téma:  Knihovna jako místo nejen digitálního bezpečí .</a:t>
            </a:r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38" y="1357313"/>
            <a:ext cx="7215187" cy="561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Znakokniha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hlinkClick r:id="rId3"/>
              </a:rPr>
              <a:t>http://www.znakokniha.cz/znakokniha_cesky_raj/index.html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hlinkClick r:id="rId4"/>
              </a:rPr>
              <a:t>http://www.znakokniha.cz/znakokniha_o_zahrade/index.html#/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hlinkClick r:id="rId5"/>
              </a:rPr>
              <a:t>http://www.znakokniha.cz/znakokniha_starepovesti/index.html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24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949450" y="1500188"/>
            <a:ext cx="46339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BIBLE V ČESKÉM ZNAKOVÉM JAZYCE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095500"/>
            <a:ext cx="3333750" cy="2217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00188" y="5000625"/>
            <a:ext cx="5929312" cy="642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>
                <a:solidFill>
                  <a:srgbClr val="000000"/>
                </a:solidFill>
                <a:latin typeface="Calibri" charset="0"/>
                <a:hlinkClick r:id="rId4"/>
              </a:rPr>
              <a:t>http://www.biblebezhranic.cz/index.php/o-projektu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792163"/>
            <a:ext cx="8045450" cy="452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44463"/>
            <a:ext cx="8229600" cy="24479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100" b="1"/>
              <a:t>MÉDIA A INFORMAČNÍ BEZPEČNOST</a:t>
            </a:r>
            <a:br>
              <a:rPr lang="cs-CZ" sz="3100" b="1"/>
            </a:br>
            <a:r>
              <a:rPr lang="cs-CZ" sz="2700" b="1"/>
              <a:t>pro studenty se</a:t>
            </a:r>
            <a:r>
              <a:rPr lang="cs-CZ" sz="2700"/>
              <a:t/>
            </a:r>
            <a:br>
              <a:rPr lang="cs-CZ" sz="2700"/>
            </a:br>
            <a:r>
              <a:rPr lang="cs-CZ" sz="2700" b="1"/>
              <a:t> specifickými vzdělávacími potřebami,</a:t>
            </a:r>
            <a:br>
              <a:rPr lang="cs-CZ" sz="2700" b="1"/>
            </a:br>
            <a:r>
              <a:rPr lang="cs-CZ" sz="2700" b="1"/>
              <a:t> neslyšící a sluchově postižené</a:t>
            </a:r>
            <a:br>
              <a:rPr lang="cs-CZ" sz="2700" b="1"/>
            </a:br>
            <a:r>
              <a:rPr lang="cs-CZ" sz="2600" b="1"/>
              <a:t>Knihovna jako místo digitálního bezpečí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5312" r="2249" b="6378"/>
          <a:stretch>
            <a:fillRect/>
          </a:stretch>
        </p:blipFill>
        <p:spPr bwMode="auto">
          <a:xfrm rot="5400000">
            <a:off x="2747169" y="2170907"/>
            <a:ext cx="3851275" cy="4916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929313"/>
            <a:ext cx="9144000" cy="425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cs-CZ" sz="2200">
                <a:solidFill>
                  <a:srgbClr val="000000"/>
                </a:solidFill>
                <a:latin typeface="Calibri" charset="0"/>
              </a:rPr>
              <a:t>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19113" y="35718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600">
                <a:solidFill>
                  <a:srgbClr val="000000"/>
                </a:solidFill>
                <a:latin typeface="Calibri" charset="0"/>
              </a:rPr>
              <a:t> Knihovna jako místo digitálního bezpečí</a:t>
            </a:r>
            <a:r>
              <a:rPr lang="cs-CZ" sz="4400">
                <a:solidFill>
                  <a:srgbClr val="000000"/>
                </a:solidFill>
                <a:latin typeface="Calibri" charset="0"/>
              </a:rPr>
              <a:t/>
            </a:r>
            <a:br>
              <a:rPr lang="cs-CZ" sz="4400">
                <a:solidFill>
                  <a:srgbClr val="000000"/>
                </a:solidFill>
                <a:latin typeface="Calibri" charset="0"/>
              </a:rPr>
            </a:br>
            <a:r>
              <a:rPr lang="cs-CZ" sz="3600">
                <a:solidFill>
                  <a:srgbClr val="000000"/>
                </a:solidFill>
                <a:latin typeface="Calibri" charset="0"/>
              </a:rPr>
              <a:t>exkurze do knihovny</a:t>
            </a:r>
            <a:r>
              <a:rPr lang="cs-CZ" sz="44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752600"/>
            <a:ext cx="4637088" cy="307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3644900"/>
            <a:ext cx="4572000" cy="3027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813" y="214313"/>
            <a:ext cx="7643812" cy="2284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400" b="1">
                <a:solidFill>
                  <a:srgbClr val="000000"/>
                </a:solidFill>
                <a:latin typeface="Calibri" charset="0"/>
              </a:rPr>
              <a:t>Víte, že</a:t>
            </a:r>
            <a:r>
              <a:rPr lang="cs-CZ" sz="2400">
                <a:solidFill>
                  <a:srgbClr val="000000"/>
                </a:solidFill>
                <a:latin typeface="Calibri" charset="0"/>
              </a:rPr>
              <a:t>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Počátky knihoven, jako míst kde se ukládají informace, jsou již ve starověku.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Nejstarší dosud známé knihovny jsou z oblastí chrámů ve starém Sumeru, kde byly uloženy hliněné destičky s klínovým písmem.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71750"/>
            <a:ext cx="5572125" cy="3711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43063" y="6357938"/>
            <a:ext cx="6072187" cy="27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sz="1200">
                <a:solidFill>
                  <a:srgbClr val="000000"/>
                </a:solidFill>
                <a:latin typeface="Calibri" charset="0"/>
              </a:rPr>
              <a:t>Zdroj:https://neveda.cz/4-000-let-stara-hlinena-desticka-odhalila-polohu-11-ztracenych-mest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625" y="571500"/>
            <a:ext cx="8286750" cy="822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Na území dnešní České republiky se jako první knihovna uvádí knihovna v Břevnovském klášteře v Praze a to již v 10. století.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08138"/>
            <a:ext cx="4000500" cy="300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598613"/>
            <a:ext cx="3922713" cy="3686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0063" y="5143500"/>
            <a:ext cx="3786187" cy="1187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Knihy a materiály z této knihovny jsou k dispozici v Národní knihovně.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88" y="-77788"/>
            <a:ext cx="8429625" cy="76184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12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12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12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b="1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Není knihovna jako knihovna</a:t>
            </a:r>
            <a:r>
              <a:rPr lang="cs-CZ" sz="2400" b="1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 b="1">
              <a:solidFill>
                <a:srgbClr val="000000"/>
              </a:solidFill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Národní knihovna ČR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Krajské knihovny - mají více studijní charakter,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Okresní knihovny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Obecní a městské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Knihovny na hradech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 zámcích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Soukromé knihovny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400">
              <a:solidFill>
                <a:srgbClr val="000000"/>
              </a:solidFill>
              <a:cs typeface="Times New Roman" pitchFamily="1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286125"/>
            <a:ext cx="5400675" cy="3076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8" y="379413"/>
            <a:ext cx="8429625" cy="61848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												školní knihovny, </a:t>
            </a:r>
            <a:endParaRPr lang="cs-CZ" sz="2200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					                </a:t>
            </a:r>
            <a:endParaRPr lang="cs-CZ" sz="2200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</a:t>
            </a: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knihovny domovů mládeže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akademické </a:t>
            </a: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knihovny </a:t>
            </a:r>
            <a:r>
              <a:rPr lang="cs-CZ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na </a:t>
            </a: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vysokých školách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specializované či odborné knihovny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				např. i knihovna samizdatu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200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soukromé knihovny  za určitých podmínek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přístupné veřejnosti např.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2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                                                   Knihovna Václava  Havla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2001837" cy="2297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357430"/>
            <a:ext cx="1581150" cy="289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000375"/>
            <a:ext cx="4048125" cy="2124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8125" y="836613"/>
            <a:ext cx="8797925" cy="4479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SAMIZDATOVÁ LITERATURA – SAMIZDAT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Publikace, knihy a časopisy vydávané neoficiálně a ilegálně. Dělo a děje se tak  </a:t>
            </a:r>
            <a:r>
              <a:rPr lang="cs-CZ" sz="2400" b="1">
                <a:solidFill>
                  <a:srgbClr val="000000"/>
                </a:solidFill>
                <a:latin typeface="Calibri" charset="0"/>
              </a:rPr>
              <a:t>v zemích s totalitním režimem. Legální </a:t>
            </a:r>
            <a:r>
              <a:rPr lang="cs-CZ" sz="2400">
                <a:solidFill>
                  <a:srgbClr val="000000"/>
                </a:solidFill>
                <a:latin typeface="Calibri" charset="0"/>
              </a:rPr>
              <a:t>vydávání těchto tiskovin nebylo a není možné z politických, ideových nebo náboženských důvodů či obdobných důvodů.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Knihy či časopisy nebo letáky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Byla nebo jsou zhotovovány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ručním přepisováním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nebo za použití minimálních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technických prostředků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a v malém nákladu.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>
                <a:solidFill>
                  <a:srgbClr val="000000"/>
                </a:solidFill>
                <a:latin typeface="Calibri" charset="0"/>
              </a:rPr>
              <a:t>Ke čtenářům se dostává neoficiální cestou  - pašování.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208</Words>
  <PresentationFormat>Předvádění na obrazovce (4:3)</PresentationFormat>
  <Paragraphs>82</Paragraphs>
  <Slides>11</Slides>
  <Notes>10</Notes>
  <HiddenSlides>1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Motiv sady Office</vt:lpstr>
      <vt:lpstr>Snímek 1</vt:lpstr>
      <vt:lpstr>Snímek 2</vt:lpstr>
      <vt:lpstr>MÉDIA A INFORMAČNÍ BEZPEČNOST pro studenty se  specifickými vzdělávacími potřebami,  neslyšící a sluchově postižené Knihovna jako místo digitálního bezpečí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MÉDIA A INFORMAČNÍ BEZPEČNOST pro studenty se  specifickými vzdělávacími potřebami,  neslyšící a sluchově postižené Knihovna jako místo digitálního bezpečí</dc:title>
  <dc:creator>Hana Talli Hlubučková</dc:creator>
  <cp:lastModifiedBy>Hana Talli Hlubučková</cp:lastModifiedBy>
  <cp:revision>4</cp:revision>
  <cp:lastPrinted>1601-01-01T00:00:00Z</cp:lastPrinted>
  <dcterms:created xsi:type="dcterms:W3CDTF">1601-01-01T00:00:00Z</dcterms:created>
  <dcterms:modified xsi:type="dcterms:W3CDTF">2021-03-16T08:28:35Z</dcterms:modified>
</cp:coreProperties>
</file>